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318" r:id="rId2"/>
    <p:sldId id="339" r:id="rId3"/>
    <p:sldId id="340" r:id="rId4"/>
    <p:sldId id="343" r:id="rId5"/>
    <p:sldId id="344" r:id="rId6"/>
    <p:sldId id="341" r:id="rId7"/>
    <p:sldId id="342" r:id="rId8"/>
    <p:sldId id="345" r:id="rId9"/>
    <p:sldId id="347" r:id="rId10"/>
    <p:sldId id="348" r:id="rId11"/>
    <p:sldId id="349" r:id="rId12"/>
    <p:sldId id="364" r:id="rId13"/>
    <p:sldId id="366" r:id="rId14"/>
    <p:sldId id="379" r:id="rId15"/>
    <p:sldId id="372" r:id="rId16"/>
    <p:sldId id="373" r:id="rId17"/>
    <p:sldId id="374" r:id="rId18"/>
    <p:sldId id="375" r:id="rId19"/>
    <p:sldId id="376" r:id="rId20"/>
  </p:sldIdLst>
  <p:sldSz cx="12188825" cy="6858000"/>
  <p:notesSz cx="6858000" cy="9144000"/>
  <p:custDataLst>
    <p:tags r:id="rId2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73" d="100"/>
          <a:sy n="73" d="100"/>
        </p:scale>
        <p:origin x="404" y="36"/>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12/8/2021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12/8/2021</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12/8/2021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12/8/2021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12/8/2021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12/8/2021</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12/8/2021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12/8/2021</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12/8/2021</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12/8/2021</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12/8/2021</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12/8/2021</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0825" y="5733256"/>
            <a:ext cx="5945187" cy="504056"/>
          </a:xfrm>
        </p:spPr>
        <p:txBody>
          <a:bodyPr/>
          <a:lstStyle/>
          <a:p>
            <a:r>
              <a:rPr lang="en-US" b="1" i="1" dirty="0">
                <a:solidFill>
                  <a:srgbClr val="E05F2C"/>
                </a:solidFill>
              </a:rPr>
              <a:t>                      Presented By: Ms. Pooja C</a:t>
            </a:r>
          </a:p>
        </p:txBody>
      </p:sp>
      <p:sp>
        <p:nvSpPr>
          <p:cNvPr id="22" name="Title 21">
            <a:extLst>
              <a:ext uri="{FF2B5EF4-FFF2-40B4-BE49-F238E27FC236}">
                <a16:creationId xmlns:a16="http://schemas.microsoft.com/office/drawing/2014/main" id="{0F1F20B2-E962-49E5-9607-1C1067C7F4D9}"/>
              </a:ext>
            </a:extLst>
          </p:cNvPr>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br>
              <a:rPr lang="en-IN" sz="3600" b="1" i="1" dirty="0">
                <a:solidFill>
                  <a:schemeClr val="accent1">
                    <a:lumMod val="75000"/>
                  </a:schemeClr>
                </a:solidFill>
              </a:rPr>
            </a:br>
            <a:br>
              <a:rPr lang="en-IN" sz="4400" dirty="0"/>
            </a:br>
            <a:r>
              <a:rPr lang="en-IN" sz="3600" b="1" dirty="0">
                <a:solidFill>
                  <a:schemeClr val="accent6">
                    <a:lumMod val="75000"/>
                  </a:schemeClr>
                </a:solidFill>
              </a:rPr>
              <a:t>“</a:t>
            </a:r>
            <a:r>
              <a:rPr lang="en-IN" sz="3400" b="1" dirty="0">
                <a:solidFill>
                  <a:schemeClr val="accent6">
                    <a:lumMod val="75000"/>
                  </a:schemeClr>
                </a:solidFill>
              </a:rPr>
              <a:t>Malignant Comment Classifier</a:t>
            </a:r>
            <a:r>
              <a:rPr lang="en-IN" sz="3600" b="1" dirty="0">
                <a:solidFill>
                  <a:schemeClr val="accent6">
                    <a:lumMod val="75000"/>
                  </a:schemeClr>
                </a:solidFill>
              </a:rPr>
              <a:t>”</a:t>
            </a:r>
          </a:p>
        </p:txBody>
      </p:sp>
      <p:sp>
        <p:nvSpPr>
          <p:cNvPr id="48" name="Rectangle 47">
            <a:extLst>
              <a:ext uri="{FF2B5EF4-FFF2-40B4-BE49-F238E27FC236}">
                <a16:creationId xmlns:a16="http://schemas.microsoft.com/office/drawing/2014/main" id="{D5E70A75-9E53-42DC-AF9C-D15EA1B4F7A1}"/>
              </a:ext>
            </a:extLst>
          </p:cNvPr>
          <p:cNvSpPr/>
          <p:nvPr/>
        </p:nvSpPr>
        <p:spPr>
          <a:xfrm>
            <a:off x="1073038" y="-55656"/>
            <a:ext cx="6861080" cy="734224"/>
          </a:xfrm>
          <a:custGeom>
            <a:avLst/>
            <a:gdLst>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03744 h 764704"/>
              <a:gd name="connsiteX3" fmla="*/ 0 w 6840760"/>
              <a:gd name="connsiteY3" fmla="*/ 764704 h 764704"/>
              <a:gd name="connsiteX4" fmla="*/ 0 w 6840760"/>
              <a:gd name="connsiteY4" fmla="*/ 0 h 764704"/>
              <a:gd name="connsiteX0" fmla="*/ 0 w 6840760"/>
              <a:gd name="connsiteY0" fmla="*/ 0 h 703744"/>
              <a:gd name="connsiteX1" fmla="*/ 6840760 w 6840760"/>
              <a:gd name="connsiteY1" fmla="*/ 0 h 703744"/>
              <a:gd name="connsiteX2" fmla="*/ 6840760 w 6840760"/>
              <a:gd name="connsiteY2" fmla="*/ 703744 h 703744"/>
              <a:gd name="connsiteX3" fmla="*/ 0 w 6840760"/>
              <a:gd name="connsiteY3" fmla="*/ 561504 h 703744"/>
              <a:gd name="connsiteX4" fmla="*/ 0 w 6840760"/>
              <a:gd name="connsiteY4" fmla="*/ 0 h 703744"/>
              <a:gd name="connsiteX0" fmla="*/ 0 w 6861080"/>
              <a:gd name="connsiteY0" fmla="*/ 0 h 734224"/>
              <a:gd name="connsiteX1" fmla="*/ 6840760 w 6861080"/>
              <a:gd name="connsiteY1" fmla="*/ 0 h 734224"/>
              <a:gd name="connsiteX2" fmla="*/ 6861080 w 6861080"/>
              <a:gd name="connsiteY2" fmla="*/ 734224 h 734224"/>
              <a:gd name="connsiteX3" fmla="*/ 0 w 6861080"/>
              <a:gd name="connsiteY3" fmla="*/ 561504 h 734224"/>
              <a:gd name="connsiteX4" fmla="*/ 0 w 6861080"/>
              <a:gd name="connsiteY4" fmla="*/ 0 h 734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1080" h="734224">
                <a:moveTo>
                  <a:pt x="0" y="0"/>
                </a:moveTo>
                <a:lnTo>
                  <a:pt x="6840760" y="0"/>
                </a:lnTo>
                <a:lnTo>
                  <a:pt x="6861080" y="734224"/>
                </a:lnTo>
                <a:cubicBezTo>
                  <a:pt x="4580827" y="734224"/>
                  <a:pt x="2270093" y="-139536"/>
                  <a:pt x="0" y="561504"/>
                </a:cubicBezTo>
                <a:lnTo>
                  <a:pt x="0" y="0"/>
                </a:lnTo>
                <a:close/>
              </a:path>
            </a:pathLst>
          </a:cu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a:extLst>
              <a:ext uri="{FF2B5EF4-FFF2-40B4-BE49-F238E27FC236}">
                <a16:creationId xmlns:a16="http://schemas.microsoft.com/office/drawing/2014/main" id="{95A83606-ABA4-48D3-8BC5-4B6CA679E844}"/>
              </a:ext>
            </a:extLst>
          </p:cNvPr>
          <p:cNvSpPr/>
          <p:nvPr/>
        </p:nvSpPr>
        <p:spPr>
          <a:xfrm>
            <a:off x="1073038" y="6309320"/>
            <a:ext cx="6840760" cy="548680"/>
          </a:xfrm>
          <a:prstGeom prst="rect">
            <a:avLst/>
          </a:pr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6F6A92C9-80B7-46A6-AA3C-EF7A2A30855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3038" y="2348880"/>
            <a:ext cx="6861080" cy="3096344"/>
          </a:xfrm>
          <a:prstGeom prst="rect">
            <a:avLst/>
          </a:prstGeom>
        </p:spPr>
      </p:pic>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1AC13-5ADE-4C3D-A40B-B84A074851A8}"/>
              </a:ext>
            </a:extLst>
          </p:cNvPr>
          <p:cNvSpPr>
            <a:spLocks noGrp="1"/>
          </p:cNvSpPr>
          <p:nvPr>
            <p:ph type="title"/>
          </p:nvPr>
        </p:nvSpPr>
        <p:spPr>
          <a:xfrm>
            <a:off x="1522413" y="0"/>
            <a:ext cx="9829799" cy="1628800"/>
          </a:xfrm>
        </p:spPr>
        <p:txBody>
          <a:bodyPr>
            <a:normAutofit/>
          </a:bodyPr>
          <a:lstStyle/>
          <a:p>
            <a:r>
              <a:rPr lang="en-IN" dirty="0"/>
              <a:t>Visualization:</a:t>
            </a:r>
          </a:p>
        </p:txBody>
      </p:sp>
      <p:sp>
        <p:nvSpPr>
          <p:cNvPr id="4" name="Content Placeholder 3">
            <a:extLst>
              <a:ext uri="{FF2B5EF4-FFF2-40B4-BE49-F238E27FC236}">
                <a16:creationId xmlns:a16="http://schemas.microsoft.com/office/drawing/2014/main" id="{FE5E8C88-5D24-4AD0-9A19-1F7AD578D561}"/>
              </a:ext>
            </a:extLst>
          </p:cNvPr>
          <p:cNvSpPr>
            <a:spLocks noGrp="1"/>
          </p:cNvSpPr>
          <p:nvPr>
            <p:ph idx="1"/>
          </p:nvPr>
        </p:nvSpPr>
        <p:spPr>
          <a:xfrm>
            <a:off x="1522413" y="4941168"/>
            <a:ext cx="9829799" cy="1854200"/>
          </a:xfrm>
        </p:spPr>
        <p:txBody>
          <a:bodyPr>
            <a:normAutofit/>
          </a:bodyPr>
          <a:lstStyle/>
          <a:p>
            <a:endParaRPr lang="en-IN" dirty="0"/>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The above both figures are representing the word occurrence in case of malignant and highly malignant comments respectively.</a:t>
            </a:r>
            <a:endParaRPr lang="en-IN" sz="2000" dirty="0">
              <a:latin typeface="Century" panose="02040604050505020304" pitchFamily="18" charset="0"/>
            </a:endParaRPr>
          </a:p>
          <a:p>
            <a:endParaRPr lang="en-IN" dirty="0"/>
          </a:p>
          <a:p>
            <a:endParaRPr lang="en-IN" dirty="0"/>
          </a:p>
          <a:p>
            <a:endParaRPr lang="en-IN" dirty="0"/>
          </a:p>
          <a:p>
            <a:endParaRPr lang="en-IN" dirty="0"/>
          </a:p>
          <a:p>
            <a:pPr>
              <a:buFont typeface="Wingdings" panose="05000000000000000000" pitchFamily="2" charset="2"/>
              <a:buChar char="ü"/>
            </a:pPr>
            <a:endParaRPr lang="en-US" sz="1800" b="0" i="0" dirty="0">
              <a:solidFill>
                <a:srgbClr val="000000"/>
              </a:solidFill>
              <a:effectLst/>
              <a:latin typeface="Century" panose="02040604050505020304" pitchFamily="18" charset="0"/>
            </a:endParaRPr>
          </a:p>
          <a:p>
            <a:pPr>
              <a:buFont typeface="Wingdings" panose="05000000000000000000" pitchFamily="2" charset="2"/>
              <a:buChar char="ü"/>
            </a:pPr>
            <a:endParaRPr lang="en-US" sz="1800" b="0" i="0" dirty="0">
              <a:solidFill>
                <a:srgbClr val="000000"/>
              </a:solidFill>
              <a:effectLst/>
              <a:latin typeface="Century" panose="02040604050505020304" pitchFamily="18" charset="0"/>
            </a:endParaRPr>
          </a:p>
          <a:p>
            <a:pPr marL="0" indent="0">
              <a:buNone/>
            </a:pPr>
            <a:endParaRPr lang="en-IN" dirty="0"/>
          </a:p>
        </p:txBody>
      </p:sp>
      <p:pic>
        <p:nvPicPr>
          <p:cNvPr id="5" name="Picture 4">
            <a:extLst>
              <a:ext uri="{FF2B5EF4-FFF2-40B4-BE49-F238E27FC236}">
                <a16:creationId xmlns:a16="http://schemas.microsoft.com/office/drawing/2014/main" id="{5ADEA348-20BC-42C5-B930-C3377093AA2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2" y="1772816"/>
            <a:ext cx="4798871" cy="3258392"/>
          </a:xfrm>
          <a:prstGeom prst="rect">
            <a:avLst/>
          </a:prstGeom>
          <a:noFill/>
          <a:ln>
            <a:noFill/>
          </a:ln>
        </p:spPr>
      </p:pic>
      <p:pic>
        <p:nvPicPr>
          <p:cNvPr id="7" name="Picture 6">
            <a:extLst>
              <a:ext uri="{FF2B5EF4-FFF2-40B4-BE49-F238E27FC236}">
                <a16:creationId xmlns:a16="http://schemas.microsoft.com/office/drawing/2014/main" id="{CC500D53-1F30-43BB-911F-C3ABFD2755A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388475" y="1799803"/>
            <a:ext cx="4896545" cy="3258393"/>
          </a:xfrm>
          <a:prstGeom prst="rect">
            <a:avLst/>
          </a:prstGeom>
          <a:noFill/>
          <a:ln>
            <a:noFill/>
          </a:ln>
        </p:spPr>
      </p:pic>
    </p:spTree>
    <p:extLst>
      <p:ext uri="{BB962C8B-B14F-4D97-AF65-F5344CB8AC3E}">
        <p14:creationId xmlns:p14="http://schemas.microsoft.com/office/powerpoint/2010/main" val="8522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B6F3E-917E-4390-8E4E-D52E55B22909}"/>
              </a:ext>
            </a:extLst>
          </p:cNvPr>
          <p:cNvSpPr>
            <a:spLocks noGrp="1"/>
          </p:cNvSpPr>
          <p:nvPr>
            <p:ph type="title"/>
          </p:nvPr>
        </p:nvSpPr>
        <p:spPr>
          <a:xfrm>
            <a:off x="1522413" y="620688"/>
            <a:ext cx="9829799" cy="1080120"/>
          </a:xfrm>
        </p:spPr>
        <p:txBody>
          <a:bodyPr>
            <a:normAutofit/>
          </a:bodyPr>
          <a:lstStyle/>
          <a:p>
            <a:r>
              <a:rPr lang="en-IN" dirty="0"/>
              <a:t>Vizualization:</a:t>
            </a:r>
          </a:p>
        </p:txBody>
      </p:sp>
      <p:sp>
        <p:nvSpPr>
          <p:cNvPr id="4" name="Content Placeholder 3">
            <a:extLst>
              <a:ext uri="{FF2B5EF4-FFF2-40B4-BE49-F238E27FC236}">
                <a16:creationId xmlns:a16="http://schemas.microsoft.com/office/drawing/2014/main" id="{89F4C76E-BF91-4458-B3DE-B595F138FE2E}"/>
              </a:ext>
            </a:extLst>
          </p:cNvPr>
          <p:cNvSpPr>
            <a:spLocks noGrp="1"/>
          </p:cNvSpPr>
          <p:nvPr>
            <p:ph idx="1"/>
          </p:nvPr>
        </p:nvSpPr>
        <p:spPr>
          <a:xfrm>
            <a:off x="1522413" y="1981200"/>
            <a:ext cx="9829799" cy="4760168"/>
          </a:xfrm>
        </p:spPr>
        <p:txBody>
          <a:bodyPr>
            <a:normAutofit/>
          </a:bodyPr>
          <a:lstStyle/>
          <a:p>
            <a:endParaRPr lang="en-IN" dirty="0"/>
          </a:p>
          <a:p>
            <a:endParaRPr lang="en-IN" dirty="0"/>
          </a:p>
          <a:p>
            <a:endParaRPr lang="en-IN" dirty="0"/>
          </a:p>
          <a:p>
            <a:endParaRPr lang="en-IN" dirty="0"/>
          </a:p>
          <a:p>
            <a:endParaRPr lang="en-IN" dirty="0"/>
          </a:p>
          <a:p>
            <a:endParaRPr lang="en-IN" dirty="0"/>
          </a:p>
          <a:p>
            <a:pPr>
              <a:buFont typeface="Wingdings" panose="05000000000000000000" pitchFamily="2" charset="2"/>
              <a:buChar char="ü"/>
            </a:pPr>
            <a:endParaRPr lang="en-US" sz="2000" b="0" i="0" dirty="0">
              <a:solidFill>
                <a:srgbClr val="000000"/>
              </a:solidFill>
              <a:effectLst/>
              <a:latin typeface="Century" panose="02040604050505020304" pitchFamily="18" charset="0"/>
            </a:endParaRPr>
          </a:p>
          <a:p>
            <a:pPr marL="342900" lvl="0" indent="-342900">
              <a:lnSpc>
                <a:spcPct val="107000"/>
              </a:lnSpc>
              <a:spcAft>
                <a:spcPts val="800"/>
              </a:spcAft>
              <a:buFont typeface="Wingdings" panose="05000000000000000000" pitchFamily="2" charset="2"/>
              <a:buChar char=""/>
            </a:pPr>
            <a:r>
              <a:rPr lang="en-IN" sz="2000" dirty="0">
                <a:solidFill>
                  <a:srgbClr val="000000"/>
                </a:solidFill>
                <a:effectLst/>
                <a:latin typeface="Century" panose="02040604050505020304" pitchFamily="18" charset="0"/>
                <a:ea typeface="Calibri" panose="020F0502020204030204" pitchFamily="34" charset="0"/>
                <a:cs typeface="Times New Roman" panose="02020603050405020304" pitchFamily="18" charset="0"/>
              </a:rPr>
              <a:t>The above both figures are representing the word occurrence in case of threat and highly rude comments respectively.</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E99EBD51-BACB-4C5D-96DD-E57C3C901D6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29916" y="1963945"/>
            <a:ext cx="4752528" cy="3096344"/>
          </a:xfrm>
          <a:prstGeom prst="rect">
            <a:avLst/>
          </a:prstGeom>
          <a:noFill/>
          <a:ln>
            <a:noFill/>
          </a:ln>
        </p:spPr>
      </p:pic>
      <p:pic>
        <p:nvPicPr>
          <p:cNvPr id="6" name="Picture 5">
            <a:extLst>
              <a:ext uri="{FF2B5EF4-FFF2-40B4-BE49-F238E27FC236}">
                <a16:creationId xmlns:a16="http://schemas.microsoft.com/office/drawing/2014/main" id="{4892F1D6-1538-4EF2-9B55-4FE2759B710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37311" y="1981199"/>
            <a:ext cx="5022403" cy="3079089"/>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7EECC-136F-400D-9931-ADFE6E3C31DE}"/>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E4B3A8C0-A406-4DA4-8E8C-E4E8E163BC22}"/>
              </a:ext>
            </a:extLst>
          </p:cNvPr>
          <p:cNvSpPr>
            <a:spLocks noGrp="1"/>
          </p:cNvSpPr>
          <p:nvPr>
            <p:ph idx="1"/>
          </p:nvPr>
        </p:nvSpPr>
        <p:spPr>
          <a:xfrm>
            <a:off x="1522413" y="1700808"/>
            <a:ext cx="9829799" cy="4468217"/>
          </a:xfrm>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 </a:t>
            </a:r>
            <a:r>
              <a:rPr lang="en-IN" sz="2000" dirty="0">
                <a:effectLst/>
                <a:latin typeface="Century" panose="02040604050505020304" pitchFamily="18" charset="0"/>
                <a:ea typeface="Calibri" panose="020F0502020204030204" pitchFamily="34" charset="0"/>
                <a:cs typeface="Times New Roman" panose="02020603050405020304" pitchFamily="18" charset="0"/>
              </a:rPr>
              <a:t>This project is more about exploration, feature engineering and classification that can be done on this data. Since the data set is huge and includes many categories of comments, we can do good amount of data exploration and derive some interesting features using the comments text column available. </a:t>
            </a:r>
            <a:endParaRPr lang="en-IN" sz="2000" dirty="0">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Just make the comments more appropriate so that we’ll get less word to process and get more accuracy. </a:t>
            </a:r>
          </a:p>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Removed extra spaces, converted email address into email keyword, likely wise phone number etc. Tried to make Comments small and more appropriate as much as it was possible.</a:t>
            </a: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B9AE0-EBE0-4E6E-8A56-FA7EBC81F94A}"/>
              </a:ext>
            </a:extLst>
          </p:cNvPr>
          <p:cNvSpPr>
            <a:spLocks noGrp="1"/>
          </p:cNvSpPr>
          <p:nvPr>
            <p:ph type="title"/>
          </p:nvPr>
        </p:nvSpPr>
        <p:spPr/>
        <p:txBody>
          <a:bodyPr/>
          <a:lstStyle/>
          <a:p>
            <a:r>
              <a:rPr lang="en-IN" dirty="0"/>
              <a:t>Model Building:</a:t>
            </a:r>
          </a:p>
        </p:txBody>
      </p:sp>
      <p:sp>
        <p:nvSpPr>
          <p:cNvPr id="3" name="Content Placeholder 2">
            <a:extLst>
              <a:ext uri="{FF2B5EF4-FFF2-40B4-BE49-F238E27FC236}">
                <a16:creationId xmlns:a16="http://schemas.microsoft.com/office/drawing/2014/main" id="{8B9EA6FF-3AAD-4215-BFEA-1493DEB760E7}"/>
              </a:ext>
            </a:extLst>
          </p:cNvPr>
          <p:cNvSpPr>
            <a:spLocks noGrp="1"/>
          </p:cNvSpPr>
          <p:nvPr>
            <p:ph idx="1"/>
          </p:nvPr>
        </p:nvSpPr>
        <p:spPr>
          <a:xfrm>
            <a:off x="1522413" y="1700808"/>
            <a:ext cx="9829799" cy="4968552"/>
          </a:xfrm>
        </p:spPr>
        <p:txBody>
          <a:bodyPr>
            <a:noAutofit/>
          </a:bodyPr>
          <a:lstStyle/>
          <a:p>
            <a:pPr>
              <a:lnSpc>
                <a:spcPct val="107000"/>
              </a:lnSpc>
              <a:spcAft>
                <a:spcPts val="800"/>
              </a:spcAft>
            </a:pPr>
            <a:r>
              <a:rPr lang="en-IN" sz="2000" dirty="0">
                <a:effectLst/>
                <a:latin typeface="Century" panose="02040604050505020304" pitchFamily="18" charset="0"/>
                <a:ea typeface="Calibri" panose="020F0502020204030204" pitchFamily="34" charset="0"/>
                <a:cs typeface="Times New Roman" panose="02020603050405020304" pitchFamily="18" charset="0"/>
              </a:rPr>
              <a:t>In this </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nlp</a:t>
            </a:r>
            <a:r>
              <a:rPr lang="en-IN" sz="2000" dirty="0">
                <a:effectLst/>
                <a:latin typeface="Century" panose="02040604050505020304" pitchFamily="18" charset="0"/>
                <a:ea typeface="Calibri" panose="020F0502020204030204" pitchFamily="34" charset="0"/>
                <a:cs typeface="Times New Roman" panose="02020603050405020304" pitchFamily="18" charset="0"/>
              </a:rPr>
              <a:t> based project we need to predict multiple targets which are binary. I have converted the text into vectors using TFIDF vectorizer and separated our feature and labels then build the model using One Vs Rest Classifier.  Among all the algorithms which I have used for this purpose I have chosen </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LinearSVC</a:t>
            </a:r>
            <a:r>
              <a:rPr lang="en-IN" sz="2000" dirty="0">
                <a:effectLst/>
                <a:latin typeface="Century" panose="02040604050505020304" pitchFamily="18" charset="0"/>
                <a:ea typeface="Calibri" panose="020F0502020204030204" pitchFamily="34" charset="0"/>
                <a:cs typeface="Times New Roman" panose="02020603050405020304" pitchFamily="18" charset="0"/>
              </a:rPr>
              <a:t> as best suitable algorithm for our final model as it is performing well compared to other algorithms while evaluating with different metrics I have used following algorithms and evaluated them</a:t>
            </a:r>
          </a:p>
          <a:p>
            <a:pPr marL="342900" lvl="0" indent="-342900">
              <a:lnSpc>
                <a:spcPct val="107000"/>
              </a:lnSpc>
              <a:spcBef>
                <a:spcPts val="300"/>
              </a:spcBef>
              <a:spcAft>
                <a:spcPts val="300"/>
              </a:spcAft>
              <a:buFont typeface="Wingdings" panose="05000000000000000000" pitchFamily="2" charset="2"/>
              <a:buChar char=""/>
            </a:pPr>
            <a:r>
              <a:rPr lang="en-IN" sz="2000" dirty="0" err="1">
                <a:effectLst/>
                <a:latin typeface="Century" panose="02040604050505020304" pitchFamily="18" charset="0"/>
                <a:ea typeface="Calibri" panose="020F0502020204030204" pitchFamily="34" charset="0"/>
                <a:cs typeface="Times New Roman" panose="02020603050405020304" pitchFamily="18" charset="0"/>
              </a:rPr>
              <a:t>LinearSVC</a:t>
            </a:r>
            <a:r>
              <a:rPr lang="en-IN" sz="2000" dirty="0">
                <a:effectLst/>
                <a:latin typeface="Century" panose="02040604050505020304" pitchFamily="18" charset="0"/>
                <a:ea typeface="Calibri" panose="020F0502020204030204" pitchFamily="34" charset="0"/>
                <a:cs typeface="Times New Roman" panose="02020603050405020304" pitchFamily="18" charset="0"/>
              </a:rPr>
              <a:t> </a:t>
            </a:r>
          </a:p>
          <a:p>
            <a:pPr marL="342900" lvl="0" indent="-342900">
              <a:lnSpc>
                <a:spcPct val="107000"/>
              </a:lnSpc>
              <a:spcBef>
                <a:spcPts val="300"/>
              </a:spcBef>
              <a:spcAft>
                <a:spcPts val="3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LogisticRegression </a:t>
            </a:r>
          </a:p>
          <a:p>
            <a:pPr marL="342900" lvl="0" indent="-342900">
              <a:lnSpc>
                <a:spcPct val="107000"/>
              </a:lnSpc>
              <a:spcBef>
                <a:spcPts val="300"/>
              </a:spcBef>
              <a:spcAft>
                <a:spcPts val="300"/>
              </a:spcAft>
              <a:buFont typeface="Wingdings" panose="05000000000000000000" pitchFamily="2" charset="2"/>
              <a:buChar char=""/>
            </a:pPr>
            <a:r>
              <a:rPr lang="en-IN" sz="2000" dirty="0" err="1">
                <a:effectLst/>
                <a:latin typeface="Century" panose="02040604050505020304" pitchFamily="18" charset="0"/>
                <a:ea typeface="Calibri" panose="020F0502020204030204" pitchFamily="34" charset="0"/>
                <a:cs typeface="Times New Roman" panose="02020603050405020304" pitchFamily="18" charset="0"/>
              </a:rPr>
              <a:t>MultinomialNB</a:t>
            </a:r>
            <a:r>
              <a:rPr lang="en-IN" sz="2000" dirty="0">
                <a:effectLst/>
                <a:latin typeface="Century" panose="02040604050505020304" pitchFamily="18" charset="0"/>
                <a:ea typeface="Calibri" panose="020F0502020204030204" pitchFamily="34" charset="0"/>
                <a:cs typeface="Times New Roman" panose="02020603050405020304" pitchFamily="18" charset="0"/>
              </a:rPr>
              <a:t> </a:t>
            </a:r>
          </a:p>
          <a:p>
            <a:pPr marL="342900" lvl="0" indent="-342900">
              <a:lnSpc>
                <a:spcPct val="107000"/>
              </a:lnSpc>
              <a:spcBef>
                <a:spcPts val="300"/>
              </a:spcBef>
              <a:spcAft>
                <a:spcPts val="300"/>
              </a:spcAft>
              <a:buFont typeface="Wingdings" panose="05000000000000000000" pitchFamily="2" charset="2"/>
              <a:buChar char=""/>
            </a:pPr>
            <a:r>
              <a:rPr lang="en-IN" sz="2000" dirty="0" err="1">
                <a:effectLst/>
                <a:latin typeface="Century" panose="02040604050505020304" pitchFamily="18" charset="0"/>
                <a:ea typeface="Calibri" panose="020F0502020204030204" pitchFamily="34" charset="0"/>
                <a:cs typeface="Times New Roman" panose="02020603050405020304" pitchFamily="18" charset="0"/>
              </a:rPr>
              <a:t>LightGBMClassifier</a:t>
            </a:r>
            <a:r>
              <a:rPr lang="en-IN" sz="2000" dirty="0">
                <a:effectLst/>
                <a:latin typeface="Century" panose="02040604050505020304" pitchFamily="18" charset="0"/>
                <a:ea typeface="Calibri" panose="020F0502020204030204" pitchFamily="34" charset="0"/>
                <a:cs typeface="Times New Roman" panose="02020603050405020304" pitchFamily="18" charset="0"/>
              </a:rPr>
              <a:t> </a:t>
            </a:r>
          </a:p>
          <a:p>
            <a:pPr marL="342900" lvl="0" indent="-342900">
              <a:lnSpc>
                <a:spcPct val="107000"/>
              </a:lnSpc>
              <a:spcBef>
                <a:spcPts val="300"/>
              </a:spcBef>
              <a:spcAft>
                <a:spcPts val="300"/>
              </a:spcAft>
              <a:buFont typeface="Wingdings" panose="05000000000000000000" pitchFamily="2" charset="2"/>
              <a:buChar char=""/>
            </a:pPr>
            <a:r>
              <a:rPr lang="en-IN" sz="2000" dirty="0" err="1">
                <a:effectLst/>
                <a:latin typeface="Century" panose="02040604050505020304" pitchFamily="18" charset="0"/>
                <a:ea typeface="Calibri" panose="020F0502020204030204" pitchFamily="34" charset="0"/>
                <a:cs typeface="Times New Roman" panose="02020603050405020304" pitchFamily="18" charset="0"/>
              </a:rPr>
              <a:t>SGDClassifier</a:t>
            </a:r>
            <a:r>
              <a:rPr lang="en-IN" sz="2000" dirty="0">
                <a:effectLst/>
                <a:latin typeface="Century" panose="02040604050505020304" pitchFamily="18" charset="0"/>
                <a:ea typeface="Calibri" panose="020F0502020204030204" pitchFamily="34" charset="0"/>
                <a:cs typeface="Times New Roman" panose="02020603050405020304" pitchFamily="18" charset="0"/>
              </a:rPr>
              <a:t> </a:t>
            </a:r>
          </a:p>
          <a:p>
            <a:pPr>
              <a:lnSpc>
                <a:spcPct val="107000"/>
              </a:lnSpc>
              <a:spcBef>
                <a:spcPts val="300"/>
              </a:spcBef>
              <a:spcAft>
                <a:spcPts val="300"/>
              </a:spcAft>
            </a:pPr>
            <a:r>
              <a:rPr lang="en-IN" sz="2000" dirty="0">
                <a:effectLst/>
                <a:latin typeface="Century" panose="02040604050505020304" pitchFamily="18" charset="0"/>
                <a:ea typeface="Calibri" panose="020F0502020204030204" pitchFamily="34" charset="0"/>
                <a:cs typeface="Times New Roman" panose="02020603050405020304" pitchFamily="18" charset="0"/>
              </a:rPr>
              <a:t>From all of these above models </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LinearSVC</a:t>
            </a:r>
            <a:r>
              <a:rPr lang="en-IN" sz="2000" dirty="0">
                <a:effectLst/>
                <a:latin typeface="Century" panose="02040604050505020304" pitchFamily="18" charset="0"/>
                <a:ea typeface="Calibri" panose="020F0502020204030204" pitchFamily="34" charset="0"/>
                <a:cs typeface="Times New Roman" panose="02020603050405020304" pitchFamily="18" charset="0"/>
              </a:rPr>
              <a:t> was giving me good performance.</a:t>
            </a:r>
          </a:p>
          <a:p>
            <a:pPr marL="342900" lvl="0" indent="-342900">
              <a:lnSpc>
                <a:spcPct val="107000"/>
              </a:lnSpc>
              <a:spcBef>
                <a:spcPts val="300"/>
              </a:spcBef>
              <a:spcAft>
                <a:spcPts val="300"/>
              </a:spcAft>
              <a:buFont typeface="Wingdings" panose="05000000000000000000" pitchFamily="2" charset="2"/>
              <a:buChar char=""/>
            </a:pPr>
            <a:endParaRPr lang="en-IN" sz="1900" dirty="0">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5B0F6AB-973D-4695-B6BE-6A883B9C90F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332656"/>
            <a:ext cx="10081120" cy="4824536"/>
          </a:xfrm>
          <a:prstGeom prst="rect">
            <a:avLst/>
          </a:prstGeom>
          <a:noFill/>
          <a:ln>
            <a:noFill/>
          </a:ln>
        </p:spPr>
      </p:pic>
      <p:sp>
        <p:nvSpPr>
          <p:cNvPr id="3" name="TextBox 2">
            <a:extLst>
              <a:ext uri="{FF2B5EF4-FFF2-40B4-BE49-F238E27FC236}">
                <a16:creationId xmlns:a16="http://schemas.microsoft.com/office/drawing/2014/main" id="{E46E068E-AD78-4353-8794-3E21A8BAF062}"/>
              </a:ext>
            </a:extLst>
          </p:cNvPr>
          <p:cNvSpPr txBox="1"/>
          <p:nvPr/>
        </p:nvSpPr>
        <p:spPr>
          <a:xfrm>
            <a:off x="1989956" y="5517232"/>
            <a:ext cx="9433048" cy="707886"/>
          </a:xfrm>
          <a:prstGeom prst="rect">
            <a:avLst/>
          </a:prstGeom>
          <a:noFill/>
        </p:spPr>
        <p:txBody>
          <a:bodyPr wrap="square" rtlCol="0">
            <a:spAutoFit/>
          </a:bodyPr>
          <a:lstStyle/>
          <a:p>
            <a:pPr marL="285750" indent="-285750">
              <a:buFont typeface="Wingdings" panose="05000000000000000000" pitchFamily="2" charset="2"/>
              <a:buChar char="ü"/>
            </a:pPr>
            <a:r>
              <a:rPr lang="en-IN" sz="2000" dirty="0">
                <a:latin typeface="Century" panose="02040604050505020304" pitchFamily="18" charset="0"/>
              </a:rPr>
              <a:t>I got Linear SVC as the best model. So I have to do hyper parameter </a:t>
            </a:r>
            <a:r>
              <a:rPr lang="en-IN" sz="2000" dirty="0" err="1">
                <a:latin typeface="Century" panose="02040604050505020304" pitchFamily="18" charset="0"/>
              </a:rPr>
              <a:t>tunnig</a:t>
            </a:r>
            <a:r>
              <a:rPr lang="en-IN" sz="2000" dirty="0">
                <a:latin typeface="Century" panose="02040604050505020304" pitchFamily="18" charset="0"/>
              </a:rPr>
              <a:t> for this best model.</a:t>
            </a:r>
          </a:p>
        </p:txBody>
      </p:sp>
    </p:spTree>
    <p:extLst>
      <p:ext uri="{BB962C8B-B14F-4D97-AF65-F5344CB8AC3E}">
        <p14:creationId xmlns:p14="http://schemas.microsoft.com/office/powerpoint/2010/main" val="273783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8C0E-0647-4479-BCE6-48C56E91BEE5}"/>
              </a:ext>
            </a:extLst>
          </p:cNvPr>
          <p:cNvSpPr>
            <a:spLocks noGrp="1"/>
          </p:cNvSpPr>
          <p:nvPr>
            <p:ph type="title"/>
          </p:nvPr>
        </p:nvSpPr>
        <p:spPr>
          <a:xfrm>
            <a:off x="1522413" y="44624"/>
            <a:ext cx="9829799" cy="648072"/>
          </a:xfrm>
        </p:spPr>
        <p:txBody>
          <a:bodyPr/>
          <a:lstStyle/>
          <a:p>
            <a:r>
              <a:rPr lang="en-IN" dirty="0"/>
              <a:t>Hyper Parameter Tunning:</a:t>
            </a:r>
          </a:p>
        </p:txBody>
      </p:sp>
      <p:pic>
        <p:nvPicPr>
          <p:cNvPr id="7" name="Picture 6">
            <a:extLst>
              <a:ext uri="{FF2B5EF4-FFF2-40B4-BE49-F238E27FC236}">
                <a16:creationId xmlns:a16="http://schemas.microsoft.com/office/drawing/2014/main" id="{69C02C0E-8ED5-4882-911D-07270DA3CE4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13892" y="764704"/>
            <a:ext cx="9938320" cy="3744416"/>
          </a:xfrm>
          <a:prstGeom prst="rect">
            <a:avLst/>
          </a:prstGeom>
          <a:noFill/>
          <a:ln>
            <a:noFill/>
          </a:ln>
        </p:spPr>
      </p:pic>
      <p:pic>
        <p:nvPicPr>
          <p:cNvPr id="8" name="Content Placeholder 7">
            <a:extLst>
              <a:ext uri="{FF2B5EF4-FFF2-40B4-BE49-F238E27FC236}">
                <a16:creationId xmlns:a16="http://schemas.microsoft.com/office/drawing/2014/main" id="{F206AF18-084F-4F33-88D4-ED25B9D4B8EA}"/>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13892" y="4509120"/>
            <a:ext cx="7158303" cy="1752381"/>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415D3-5AE3-4A97-A0DD-07373C0FCF78}"/>
              </a:ext>
            </a:extLst>
          </p:cNvPr>
          <p:cNvSpPr>
            <a:spLocks noGrp="1"/>
          </p:cNvSpPr>
          <p:nvPr>
            <p:ph type="title"/>
          </p:nvPr>
        </p:nvSpPr>
        <p:spPr>
          <a:xfrm>
            <a:off x="1522413" y="0"/>
            <a:ext cx="9829799" cy="688975"/>
          </a:xfrm>
        </p:spPr>
        <p:txBody>
          <a:bodyPr/>
          <a:lstStyle/>
          <a:p>
            <a:r>
              <a:rPr lang="en-IN" dirty="0"/>
              <a:t>Hyper Parameter Tunning:</a:t>
            </a:r>
          </a:p>
        </p:txBody>
      </p:sp>
      <p:sp>
        <p:nvSpPr>
          <p:cNvPr id="6" name="TextBox 5">
            <a:extLst>
              <a:ext uri="{FF2B5EF4-FFF2-40B4-BE49-F238E27FC236}">
                <a16:creationId xmlns:a16="http://schemas.microsoft.com/office/drawing/2014/main" id="{E67BC49D-BE1B-4638-968E-0A464BE96EC9}"/>
              </a:ext>
            </a:extLst>
          </p:cNvPr>
          <p:cNvSpPr txBox="1"/>
          <p:nvPr/>
        </p:nvSpPr>
        <p:spPr>
          <a:xfrm>
            <a:off x="1629915" y="5373216"/>
            <a:ext cx="9722297" cy="1264642"/>
          </a:xfrm>
          <a:prstGeom prst="rect">
            <a:avLst/>
          </a:prstGeom>
          <a:noFill/>
        </p:spPr>
        <p:txBody>
          <a:bodyPr wrap="square">
            <a:spAutoFit/>
          </a:bodyPr>
          <a:lstStyle/>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And after doing hyperparameter tuning I got above parameters as best suitable parameters for our final </a:t>
            </a:r>
            <a:r>
              <a:rPr lang="en-IN" sz="1700" dirty="0">
                <a:effectLst/>
                <a:latin typeface="Century" panose="02040604050505020304" pitchFamily="18" charset="0"/>
                <a:ea typeface="Calibri" panose="020F0502020204030204" pitchFamily="34" charset="0"/>
                <a:cs typeface="Times New Roman" panose="02020603050405020304" pitchFamily="18" charset="0"/>
              </a:rPr>
              <a:t>model</a:t>
            </a:r>
            <a:r>
              <a:rPr lang="en-IN" sz="1800" dirty="0">
                <a:effectLst/>
                <a:latin typeface="Century" panose="02040604050505020304" pitchFamily="18"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 I have tested my final model using these parameters and got better results compared to earlier results for my final model.</a:t>
            </a:r>
          </a:p>
        </p:txBody>
      </p:sp>
      <p:pic>
        <p:nvPicPr>
          <p:cNvPr id="5" name="Picture 4">
            <a:extLst>
              <a:ext uri="{FF2B5EF4-FFF2-40B4-BE49-F238E27FC236}">
                <a16:creationId xmlns:a16="http://schemas.microsoft.com/office/drawing/2014/main" id="{ACE2F6EF-3BEC-4577-A03D-C7F7EED793C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22413" y="679264"/>
            <a:ext cx="9722296" cy="1644650"/>
          </a:xfrm>
          <a:prstGeom prst="rect">
            <a:avLst/>
          </a:prstGeom>
          <a:noFill/>
          <a:ln>
            <a:noFill/>
          </a:ln>
        </p:spPr>
      </p:pic>
      <p:pic>
        <p:nvPicPr>
          <p:cNvPr id="8" name="Picture 7">
            <a:extLst>
              <a:ext uri="{FF2B5EF4-FFF2-40B4-BE49-F238E27FC236}">
                <a16:creationId xmlns:a16="http://schemas.microsoft.com/office/drawing/2014/main" id="{24CAC10D-5DBB-4BCE-A29A-C3583517098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17948" y="2415780"/>
            <a:ext cx="2076450" cy="2875280"/>
          </a:xfrm>
          <a:prstGeom prst="rect">
            <a:avLst/>
          </a:prstGeom>
          <a:noFill/>
          <a:ln>
            <a:noFill/>
          </a:ln>
        </p:spPr>
      </p:pic>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DC4A-EAA2-4E00-965C-67003F049E5E}"/>
              </a:ext>
            </a:extLst>
          </p:cNvPr>
          <p:cNvSpPr>
            <a:spLocks noGrp="1"/>
          </p:cNvSpPr>
          <p:nvPr>
            <p:ph type="title"/>
          </p:nvPr>
        </p:nvSpPr>
        <p:spPr/>
        <p:txBody>
          <a:bodyPr>
            <a:normAutofit/>
          </a:bodyPr>
          <a:lstStyle/>
          <a:p>
            <a:r>
              <a:rPr lang="en-IN" sz="3200" dirty="0"/>
              <a:t>Saving the model and predictions for test dataset using saved model:</a:t>
            </a:r>
          </a:p>
        </p:txBody>
      </p:sp>
      <p:sp>
        <p:nvSpPr>
          <p:cNvPr id="6" name="Content Placeholder 5">
            <a:extLst>
              <a:ext uri="{FF2B5EF4-FFF2-40B4-BE49-F238E27FC236}">
                <a16:creationId xmlns:a16="http://schemas.microsoft.com/office/drawing/2014/main" id="{BA3609A6-9419-4DB3-B725-DA4BF3C4D0DD}"/>
              </a:ext>
            </a:extLst>
          </p:cNvPr>
          <p:cNvSpPr>
            <a:spLocks noGrp="1"/>
          </p:cNvSpPr>
          <p:nvPr>
            <p:ph idx="1"/>
          </p:nvPr>
        </p:nvSpPr>
        <p:spPr>
          <a:xfrm>
            <a:off x="1522413" y="1700808"/>
            <a:ext cx="9829799" cy="4468217"/>
          </a:xfrm>
        </p:spPr>
        <p:txBody>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a:t>
            </a:r>
          </a:p>
          <a:p>
            <a:pPr marL="0" indent="0">
              <a:spcBef>
                <a:spcPts val="300"/>
              </a:spcBef>
              <a:spcAft>
                <a:spcPts val="300"/>
              </a:spcAft>
              <a:buNone/>
            </a:pPr>
            <a:endParaRPr lang="en-IN" dirty="0">
              <a:latin typeface="Century" panose="02040604050505020304" pitchFamily="18" charset="0"/>
            </a:endParaRPr>
          </a:p>
        </p:txBody>
      </p:sp>
      <p:sp>
        <p:nvSpPr>
          <p:cNvPr id="9" name="TextBox 8">
            <a:extLst>
              <a:ext uri="{FF2B5EF4-FFF2-40B4-BE49-F238E27FC236}">
                <a16:creationId xmlns:a16="http://schemas.microsoft.com/office/drawing/2014/main" id="{E681DA89-A5EE-4ED7-B816-E80ADAE3AFFD}"/>
              </a:ext>
            </a:extLst>
          </p:cNvPr>
          <p:cNvSpPr txBox="1"/>
          <p:nvPr/>
        </p:nvSpPr>
        <p:spPr>
          <a:xfrm>
            <a:off x="1629916" y="5669558"/>
            <a:ext cx="9722296" cy="375552"/>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Calibri" panose="020F0502020204030204" pitchFamily="34" charset="0"/>
              </a:rPr>
              <a:t>I have predicted the </a:t>
            </a:r>
            <a:r>
              <a:rPr lang="en-IN" b="1" dirty="0">
                <a:latin typeface="Calibri" panose="020F0502020204030204" pitchFamily="34" charset="0"/>
                <a:ea typeface="Calibri" panose="020F0502020204030204" pitchFamily="34" charset="0"/>
                <a:cs typeface="Calibri" panose="020F0502020204030204" pitchFamily="34" charset="0"/>
              </a:rPr>
              <a:t>malignance</a:t>
            </a:r>
            <a:r>
              <a:rPr lang="en-IN" sz="1800" b="1" dirty="0">
                <a:effectLst/>
                <a:latin typeface="Calibri" panose="020F0502020204030204" pitchFamily="34" charset="0"/>
                <a:ea typeface="Calibri" panose="020F0502020204030204" pitchFamily="34" charset="0"/>
                <a:cs typeface="Calibri" panose="020F0502020204030204" pitchFamily="34" charset="0"/>
              </a:rPr>
              <a:t> using saved model, and the predictions look good.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7FCF0AEE-A252-44B4-BEAA-FD653A6BC96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532264" y="2617290"/>
            <a:ext cx="9722295" cy="2951659"/>
          </a:xfrm>
          <a:prstGeom prst="rect">
            <a:avLst/>
          </a:prstGeom>
          <a:noFill/>
          <a:ln>
            <a:noFill/>
          </a:ln>
        </p:spPr>
      </p:pic>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AFB10-4610-4E90-B036-2E46D20B25E5}"/>
              </a:ext>
            </a:extLst>
          </p:cNvPr>
          <p:cNvSpPr>
            <a:spLocks noGrp="1"/>
          </p:cNvSpPr>
          <p:nvPr>
            <p:ph type="title"/>
          </p:nvPr>
        </p:nvSpPr>
        <p:spPr>
          <a:xfrm>
            <a:off x="1522413" y="116632"/>
            <a:ext cx="9829799" cy="1584176"/>
          </a:xfrm>
        </p:spPr>
        <p:txBody>
          <a:bodyPr>
            <a:normAutofit/>
          </a:bodyPr>
          <a:lstStyle/>
          <a:p>
            <a:r>
              <a:rPr lang="en-IN" dirty="0"/>
              <a:t>Conclusion:</a:t>
            </a:r>
          </a:p>
        </p:txBody>
      </p:sp>
      <p:sp>
        <p:nvSpPr>
          <p:cNvPr id="3" name="Content Placeholder 2">
            <a:extLst>
              <a:ext uri="{FF2B5EF4-FFF2-40B4-BE49-F238E27FC236}">
                <a16:creationId xmlns:a16="http://schemas.microsoft.com/office/drawing/2014/main" id="{BEF0F46B-4525-402B-8B70-52F18F4FC22F}"/>
              </a:ext>
            </a:extLst>
          </p:cNvPr>
          <p:cNvSpPr>
            <a:spLocks noGrp="1"/>
          </p:cNvSpPr>
          <p:nvPr>
            <p:ph idx="1"/>
          </p:nvPr>
        </p:nvSpPr>
        <p:spPr>
          <a:xfrm>
            <a:off x="1522413" y="1772816"/>
            <a:ext cx="9829799" cy="4968552"/>
          </a:xfrm>
        </p:spPr>
        <p:txBody>
          <a:bodyPr>
            <a:noAutofit/>
          </a:bodyPr>
          <a:lstStyle/>
          <a:p>
            <a:pPr>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Malignant Comment Classifier. We have mentioned the step by step procedure to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analyze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dataset and finding the correlation between the features.</a:t>
            </a:r>
          </a:p>
          <a:p>
            <a:pPr>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Thus we can select the features which are correlated to each other and are independent in nature. The power of visualization has helped us in understanding the data by graphical representation it has made me to understand what data is trying to say.</a:t>
            </a:r>
          </a:p>
          <a:p>
            <a:pPr>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 Data cleaning is one of the most important steps to remove unrealistic values and unnecessary stop words. </a:t>
            </a:r>
          </a:p>
          <a:p>
            <a:pPr>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These feature set were then given as an input to five algorithms and a hyper parameter tunning was done to the best model and the accuracy has been improved. Hence we calculated the performance of each model using different performance metrics and compared them based on these metrics.</a:t>
            </a:r>
          </a:p>
          <a:p>
            <a:pPr>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 Then we have also saved the best model and predicted the label.</a:t>
            </a:r>
          </a:p>
          <a:p>
            <a:pPr marL="0" indent="0">
              <a:buNone/>
            </a:pPr>
            <a:endParaRPr lang="en-IN" sz="1650" dirty="0"/>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18">
            <a:extLst>
              <a:ext uri="{FF2B5EF4-FFF2-40B4-BE49-F238E27FC236}">
                <a16:creationId xmlns:a16="http://schemas.microsoft.com/office/drawing/2014/main" id="{834050DB-14F7-4211-BAC1-DC7125BEBCD4}"/>
              </a:ext>
            </a:extLst>
          </p:cNvPr>
          <p:cNvSpPr>
            <a:spLocks noGrp="1"/>
          </p:cNvSpPr>
          <p:nvPr>
            <p:ph idx="1"/>
          </p:nvPr>
        </p:nvSpPr>
        <p:spPr/>
        <p:txBody>
          <a:bodyPr/>
          <a:lstStyle/>
          <a:p>
            <a:endParaRPr lang="en-IN"/>
          </a:p>
        </p:txBody>
      </p:sp>
      <p:pic>
        <p:nvPicPr>
          <p:cNvPr id="20" name="Content Placeholder 16">
            <a:extLst>
              <a:ext uri="{FF2B5EF4-FFF2-40B4-BE49-F238E27FC236}">
                <a16:creationId xmlns:a16="http://schemas.microsoft.com/office/drawing/2014/main" id="{32D8E361-45C9-4F3D-9600-2D52A2C3F433}"/>
              </a:ext>
            </a:extLst>
          </p:cNvPr>
          <p:cNvPicPr>
            <a:picLocks noChangeAspect="1"/>
          </p:cNvPicPr>
          <p:nvPr/>
        </p:nvPicPr>
        <p:blipFill rotWithShape="1">
          <a:blip r:embed="rId2">
            <a:extLst>
              <a:ext uri="{28A0092B-C50C-407E-A947-70E740481C1C}">
                <a14:useLocalDpi xmlns:a14="http://schemas.microsoft.com/office/drawing/2010/main" val="0"/>
              </a:ext>
            </a:extLst>
          </a:blip>
          <a:srcRect b="11267"/>
          <a:stretch/>
        </p:blipFill>
        <p:spPr>
          <a:xfrm>
            <a:off x="1053851" y="0"/>
            <a:ext cx="11134973" cy="6858000"/>
          </a:xfrm>
          <a:prstGeom prst="rect">
            <a:avLst/>
          </a:prstGeom>
        </p:spPr>
      </p:pic>
    </p:spTree>
    <p:extLst>
      <p:ext uri="{BB962C8B-B14F-4D97-AF65-F5344CB8AC3E}">
        <p14:creationId xmlns:p14="http://schemas.microsoft.com/office/powerpoint/2010/main" val="63622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76BEB-2FB6-4A8F-B7F5-430BEC94042C}"/>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EA411BC3-7B52-4E0A-8AC4-EA2965D262F3}"/>
              </a:ext>
            </a:extLst>
          </p:cNvPr>
          <p:cNvSpPr>
            <a:spLocks noGrp="1"/>
          </p:cNvSpPr>
          <p:nvPr>
            <p:ph idx="1"/>
          </p:nvPr>
        </p:nvSpPr>
        <p:spPr>
          <a:xfrm>
            <a:off x="1522413" y="1700808"/>
            <a:ext cx="9829799" cy="4968552"/>
          </a:xfrm>
        </p:spPr>
        <p:txBody>
          <a:bodyPr>
            <a:noAutofit/>
          </a:bodyPr>
          <a:lstStyle/>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Overview.</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Problem Statement.</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Problem Understanding.</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What is Malignant Comment Classifier?</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Importance of Malignant Comment Classifier.</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Exploratory data analysis.</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Visualizations.</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Analysis.</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Model Building.</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Hyper Parameter Tunning.</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Saving the model and predictions for test dataset from saved best model.</a:t>
            </a: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Conclusion.</a:t>
            </a:r>
          </a:p>
          <a:p>
            <a:endParaRPr lang="en-IN" sz="1400" dirty="0"/>
          </a:p>
        </p:txBody>
      </p:sp>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CA6D4-2574-4EE8-A827-017D639C7FC7}"/>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8A9EA786-E6B5-4CB5-9D6D-FE86AD033231}"/>
              </a:ext>
            </a:extLst>
          </p:cNvPr>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p>
          <a:p>
            <a:pPr lvl="1"/>
            <a:r>
              <a:rPr lang="en-US" dirty="0">
                <a:solidFill>
                  <a:schemeClr val="tx2"/>
                </a:solidFill>
                <a:latin typeface="Century" panose="02040604050505020304" pitchFamily="18" charset="0"/>
              </a:rPr>
              <a:t>How to analyze the dataset of Malignant Comment Classifier.</a:t>
            </a:r>
          </a:p>
          <a:p>
            <a:pPr lvl="1"/>
            <a:r>
              <a:rPr lang="en-US" dirty="0">
                <a:solidFill>
                  <a:schemeClr val="tx2"/>
                </a:solidFill>
                <a:latin typeface="Century" panose="02040604050505020304" pitchFamily="18" charset="0"/>
              </a:rPr>
              <a:t>What are the EDA steps in cleaning the dataset.</a:t>
            </a:r>
          </a:p>
          <a:p>
            <a:pPr lvl="1"/>
            <a:r>
              <a:rPr lang="en-US" dirty="0">
                <a:solidFill>
                  <a:schemeClr val="tx2"/>
                </a:solidFill>
                <a:latin typeface="Century" panose="02040604050505020304" pitchFamily="18" charset="0"/>
              </a:rPr>
              <a:t>Overall analysis on the problem.</a:t>
            </a:r>
          </a:p>
          <a:p>
            <a:pPr lvl="1"/>
            <a:r>
              <a:rPr lang="en-US" dirty="0">
                <a:solidFill>
                  <a:schemeClr val="tx2"/>
                </a:solidFill>
                <a:latin typeface="Century" panose="02040604050505020304" pitchFamily="18" charset="0"/>
              </a:rPr>
              <a:t>Model building from the cleaned dataset.</a:t>
            </a:r>
          </a:p>
          <a:p>
            <a:pPr lvl="1"/>
            <a:r>
              <a:rPr lang="en-US" dirty="0">
                <a:solidFill>
                  <a:schemeClr val="tx2"/>
                </a:solidFill>
                <a:latin typeface="Century" panose="02040604050505020304" pitchFamily="18" charset="0"/>
              </a:rPr>
              <a:t>Predictions for test dataset from saved model.</a:t>
            </a:r>
          </a:p>
          <a:p>
            <a:endParaRPr lang="en-IN" dirty="0"/>
          </a:p>
        </p:txBody>
      </p:sp>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6A01-906C-4F39-89D2-6A73C0000004}"/>
              </a:ext>
            </a:extLst>
          </p:cNvPr>
          <p:cNvSpPr>
            <a:spLocks noGrp="1"/>
          </p:cNvSpPr>
          <p:nvPr>
            <p:ph type="title"/>
          </p:nvPr>
        </p:nvSpPr>
        <p:spPr>
          <a:xfrm>
            <a:off x="1522413" y="381000"/>
            <a:ext cx="9829799" cy="671736"/>
          </a:xfrm>
        </p:spPr>
        <p:txBody>
          <a:bodyPr/>
          <a:lstStyle/>
          <a:p>
            <a:r>
              <a:rPr lang="en-IN" dirty="0"/>
              <a:t>Problem Statement:</a:t>
            </a:r>
          </a:p>
        </p:txBody>
      </p:sp>
      <p:sp>
        <p:nvSpPr>
          <p:cNvPr id="3" name="Content Placeholder 2">
            <a:extLst>
              <a:ext uri="{FF2B5EF4-FFF2-40B4-BE49-F238E27FC236}">
                <a16:creationId xmlns:a16="http://schemas.microsoft.com/office/drawing/2014/main" id="{E09D721E-6BEE-479A-9984-32A1EC00F53D}"/>
              </a:ext>
            </a:extLst>
          </p:cNvPr>
          <p:cNvSpPr>
            <a:spLocks noGrp="1"/>
          </p:cNvSpPr>
          <p:nvPr>
            <p:ph idx="1"/>
          </p:nvPr>
        </p:nvSpPr>
        <p:spPr>
          <a:xfrm>
            <a:off x="1522413" y="1052736"/>
            <a:ext cx="9829799" cy="5805264"/>
          </a:xfrm>
        </p:spPr>
        <p:txBody>
          <a:bodyPr>
            <a:noAutofit/>
          </a:bodyPr>
          <a:lstStyle/>
          <a:p>
            <a:pPr marL="0" indent="0">
              <a:lnSpc>
                <a:spcPct val="107000"/>
              </a:lnSpc>
              <a:spcAft>
                <a:spcPts val="800"/>
              </a:spcAft>
              <a:buNone/>
            </a:pPr>
            <a:r>
              <a:rPr lang="en-IN" sz="1800" dirty="0">
                <a:effectLst/>
                <a:latin typeface="Century" panose="02040604050505020304" pitchFamily="18" charset="0"/>
                <a:ea typeface="Calibri" panose="020F0502020204030204" pitchFamily="34" charset="0"/>
                <a:cs typeface="Times New Roman" panose="02020603050405020304" pitchFamily="18" charset="0"/>
              </a:rPr>
              <a:t>The proliferation of social media enables people to express their opinions widely online. However, at the same time, this has resulted in the emergence of conflict and hate, making online environments uninviting for users. Although researchers have found that hate is a problem across multiple platforms, there is a lack of models for online hate detection. Online hate, described as abusive language, aggression, cyberbullying, hatefulness and many others has been identified as a major threat on online social media platforms. Social media platforms are the most prominent grounds for such toxic behaviour. There has been a remarkable increase in the cases of cyberbullying and trolls on various social media platforms. Many celebrities and influences are facing backlashes from people and have to come across hateful and offensive comments. This can take a toll on anyone and affect them mentally leading to depression, mental illness, self-hatred and suicidal thoughts. Internet comments are bastions of hatred and vitriol. While online anonymity has provided a new outlet for aggression and hate speech, machine learning can be used to fight it. The problem we sought to solve was the tagging of internet comments that are aggressive towards other users. This means that insults to third parties such as celebrities will be tagged as unoffensive, but “u are an idiot” is clearly offensive. Our goal is to build a prototype of online hate and abuse comment classifier which can used to classify hate and offensive comments so that it can be controlled and restricted from spreading hatred and cyberbullying. </a:t>
            </a:r>
          </a:p>
          <a:p>
            <a:pPr marL="0" indent="0">
              <a:lnSpc>
                <a:spcPct val="107000"/>
              </a:lnSpc>
              <a:spcAft>
                <a:spcPts val="800"/>
              </a:spcAft>
              <a:buNone/>
            </a:pPr>
            <a:r>
              <a:rPr lang="en-IN" sz="1800" dirty="0">
                <a:effectLst/>
                <a:latin typeface="Century" panose="02040604050505020304" pitchFamily="18"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EE7FC-150C-494B-AD00-461839A281EE}"/>
              </a:ext>
            </a:extLst>
          </p:cNvPr>
          <p:cNvSpPr>
            <a:spLocks noGrp="1"/>
          </p:cNvSpPr>
          <p:nvPr>
            <p:ph type="title"/>
          </p:nvPr>
        </p:nvSpPr>
        <p:spPr/>
        <p:txBody>
          <a:bodyPr/>
          <a:lstStyle/>
          <a:p>
            <a:r>
              <a:rPr lang="en-IN" dirty="0"/>
              <a:t>Problem Understanding:</a:t>
            </a:r>
          </a:p>
        </p:txBody>
      </p:sp>
      <p:sp>
        <p:nvSpPr>
          <p:cNvPr id="3" name="Content Placeholder 2">
            <a:extLst>
              <a:ext uri="{FF2B5EF4-FFF2-40B4-BE49-F238E27FC236}">
                <a16:creationId xmlns:a16="http://schemas.microsoft.com/office/drawing/2014/main" id="{0A8206DD-0782-4390-A86F-20EA444B06AC}"/>
              </a:ext>
            </a:extLst>
          </p:cNvPr>
          <p:cNvSpPr>
            <a:spLocks noGrp="1"/>
          </p:cNvSpPr>
          <p:nvPr>
            <p:ph idx="1"/>
          </p:nvPr>
        </p:nvSpPr>
        <p:spPr>
          <a:xfrm>
            <a:off x="1522413" y="1700808"/>
            <a:ext cx="9829799" cy="5112568"/>
          </a:xfrm>
        </p:spPr>
        <p:txBody>
          <a:bodyPr>
            <a:noAutofit/>
          </a:bodyPr>
          <a:lstStyle/>
          <a:p>
            <a:pPr marL="0" indent="0" algn="just">
              <a:lnSpc>
                <a:spcPct val="106000"/>
              </a:lnSpc>
              <a:spcAft>
                <a:spcPts val="800"/>
              </a:spcAft>
              <a:buNone/>
            </a:pPr>
            <a:r>
              <a:rPr lang="en-IN" sz="1800" dirty="0">
                <a:effectLst/>
                <a:latin typeface="Century" panose="02040604050505020304" pitchFamily="18" charset="0"/>
                <a:ea typeface="Calibri" panose="020F0502020204030204" pitchFamily="34" charset="0"/>
                <a:cs typeface="Times New Roman" panose="02020603050405020304" pitchFamily="18" charset="0"/>
              </a:rPr>
              <a:t>In the past few years its seen that the cases related to social media hatred have increased exponentially. The social media is turning into a dark venomous pit for people now a days. Online hate is the result of difference in opinion, race, religion, occupation, nationality etc. In social media the people spreading or involved in such kind of activities uses filthy languages, aggression, images etc. to offend and gravely hurt the person on the other side. This is one of the major concerns now. The result of such activities can be dangerous. It gives mental trauma to the victims making their lives miserable. People who are not well aware of mental health online hate or cyber bullying become life threatening for them. Such cases are also at rise. It is also taking its toll on religions. Each and every day we can see an incident of fighting between people of different communities or religions due to offensive social media posts. Online hate, described as abusive language, aggression, cyberbullying, hatefulness, insults, personal attacks, provocation, racism, sexism, threats, or toxicity has been identified as a major threat on online social media platforms. These kinds of activities must be checked for a better future.</a:t>
            </a: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372-B5D6-450C-9D30-0ED2779B89D7}"/>
              </a:ext>
            </a:extLst>
          </p:cNvPr>
          <p:cNvSpPr>
            <a:spLocks noGrp="1"/>
          </p:cNvSpPr>
          <p:nvPr>
            <p:ph type="title"/>
          </p:nvPr>
        </p:nvSpPr>
        <p:spPr>
          <a:xfrm>
            <a:off x="1522415" y="404664"/>
            <a:ext cx="9829798" cy="1296144"/>
          </a:xfrm>
        </p:spPr>
        <p:txBody>
          <a:bodyPr/>
          <a:lstStyle/>
          <a:p>
            <a:r>
              <a:rPr lang="en-IN" dirty="0"/>
              <a:t>What is Malignant Comment?</a:t>
            </a:r>
          </a:p>
        </p:txBody>
      </p:sp>
      <p:sp>
        <p:nvSpPr>
          <p:cNvPr id="3" name="Content Placeholder 2">
            <a:extLst>
              <a:ext uri="{FF2B5EF4-FFF2-40B4-BE49-F238E27FC236}">
                <a16:creationId xmlns:a16="http://schemas.microsoft.com/office/drawing/2014/main" id="{ED5FB2BD-30CF-4FFB-A9EF-5F58929C1DFC}"/>
              </a:ext>
            </a:extLst>
          </p:cNvPr>
          <p:cNvSpPr>
            <a:spLocks noGrp="1"/>
          </p:cNvSpPr>
          <p:nvPr>
            <p:ph sz="half" idx="1"/>
          </p:nvPr>
        </p:nvSpPr>
        <p:spPr>
          <a:xfrm>
            <a:off x="1488167" y="1984248"/>
            <a:ext cx="9829797" cy="1084712"/>
          </a:xfrm>
        </p:spPr>
        <p:txBody>
          <a:bodyPr/>
          <a:lstStyle/>
          <a:p>
            <a:pPr>
              <a:buFont typeface="Wingdings" panose="05000000000000000000" pitchFamily="2" charset="2"/>
              <a:buChar char="ü"/>
            </a:pPr>
            <a:r>
              <a:rPr lang="en-IN" sz="2400" dirty="0"/>
              <a:t> </a:t>
            </a:r>
            <a:r>
              <a:rPr lang="en-US" sz="2000" b="0" i="0" dirty="0">
                <a:solidFill>
                  <a:srgbClr val="202124"/>
                </a:solidFill>
                <a:effectLst/>
                <a:latin typeface="Century" panose="02040604050505020304" pitchFamily="18" charset="0"/>
              </a:rPr>
              <a:t>Malignant Comment Classification: A </a:t>
            </a:r>
            <a:r>
              <a:rPr lang="en-US" sz="2000" b="1" i="0" dirty="0">
                <a:solidFill>
                  <a:srgbClr val="202124"/>
                </a:solidFill>
                <a:effectLst/>
                <a:latin typeface="Century" panose="02040604050505020304" pitchFamily="18" charset="0"/>
              </a:rPr>
              <a:t>Classification model designed to detect the type of toxic comments to detect and prevent online bullying.</a:t>
            </a:r>
            <a:endParaRPr lang="en-IN" sz="2000" dirty="0">
              <a:latin typeface="Century" panose="02040604050505020304" pitchFamily="18" charset="0"/>
            </a:endParaRPr>
          </a:p>
        </p:txBody>
      </p:sp>
      <p:pic>
        <p:nvPicPr>
          <p:cNvPr id="7" name="Picture 6">
            <a:extLst>
              <a:ext uri="{FF2B5EF4-FFF2-40B4-BE49-F238E27FC236}">
                <a16:creationId xmlns:a16="http://schemas.microsoft.com/office/drawing/2014/main" id="{FDB4A409-D581-4C3C-9331-9E0B63DD55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7988" y="2780928"/>
            <a:ext cx="8064897" cy="4005064"/>
          </a:xfrm>
          <a:prstGeom prst="rect">
            <a:avLst/>
          </a:prstGeom>
        </p:spPr>
      </p:pic>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D798F-E19B-48AC-B134-262B990D5F66}"/>
              </a:ext>
            </a:extLst>
          </p:cNvPr>
          <p:cNvSpPr>
            <a:spLocks noGrp="1"/>
          </p:cNvSpPr>
          <p:nvPr>
            <p:ph type="title"/>
          </p:nvPr>
        </p:nvSpPr>
        <p:spPr/>
        <p:txBody>
          <a:bodyPr/>
          <a:lstStyle/>
          <a:p>
            <a:r>
              <a:rPr lang="en-IN" dirty="0"/>
              <a:t>Importance of Malignant Comment Classifier.</a:t>
            </a:r>
          </a:p>
        </p:txBody>
      </p:sp>
      <p:sp>
        <p:nvSpPr>
          <p:cNvPr id="3" name="Content Placeholder 2">
            <a:extLst>
              <a:ext uri="{FF2B5EF4-FFF2-40B4-BE49-F238E27FC236}">
                <a16:creationId xmlns:a16="http://schemas.microsoft.com/office/drawing/2014/main" id="{C22A4B34-FEA9-4437-9DD0-30A876103DF4}"/>
              </a:ext>
            </a:extLst>
          </p:cNvPr>
          <p:cNvSpPr>
            <a:spLocks noGrp="1"/>
          </p:cNvSpPr>
          <p:nvPr>
            <p:ph sz="half" idx="1"/>
          </p:nvPr>
        </p:nvSpPr>
        <p:spPr>
          <a:xfrm>
            <a:off x="1488168" y="1700808"/>
            <a:ext cx="9829798" cy="5328592"/>
          </a:xfrm>
        </p:spPr>
        <p:txBody>
          <a:bodyPr>
            <a:normAutofit lnSpcReduction="10000"/>
          </a:bodyPr>
          <a:lstStyle/>
          <a:p>
            <a:pPr>
              <a:buFont typeface="Wingdings" panose="05000000000000000000" pitchFamily="2" charset="2"/>
              <a:buChar char="ü"/>
            </a:pPr>
            <a:r>
              <a:rPr lang="en-IN" sz="2200" dirty="0">
                <a:latin typeface="Century" panose="02040604050505020304" pitchFamily="18" charset="0"/>
              </a:rPr>
              <a:t> </a:t>
            </a:r>
            <a:r>
              <a:rPr lang="en-IN" sz="2000" dirty="0">
                <a:effectLst/>
                <a:latin typeface="Century" panose="02040604050505020304" pitchFamily="18" charset="0"/>
                <a:ea typeface="Calibri" panose="020F0502020204030204" pitchFamily="34" charset="0"/>
                <a:cs typeface="Times New Roman" panose="02020603050405020304" pitchFamily="18" charset="0"/>
              </a:rPr>
              <a:t>Nowadays users leave numerous comments on different social networks, news portals, and forums. Some of the comments are toxic or abusive. Due to numbers of comments, it is unfeasible to manually moderate them, so most of the systems use some kind of automatic discovery of toxicity using machine learning models. In this work, we performed a systematic review of the state-of-the-art in toxic comment classification using machine learning methods. First, we have investigated when and where the papers were published and their maturity level. In our analysis of every primary study we investigated: data set used, evaluation metric, used machine learning methods, classes of toxicity, and comment language</a:t>
            </a:r>
            <a:r>
              <a:rPr lang="en-US" sz="2000" dirty="0">
                <a:latin typeface="Century" panose="02040604050505020304" pitchFamily="18" charset="0"/>
              </a:rPr>
              <a:t>.</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Internet comments are bastions of hatred and vitriol. While online anonymity has provided a new outlet for aggression and hate speech, machine learning can be used to fight it. The problem we sought to solve was the tagging of internet comments that are aggressive towards other users. This means that insults to third parties such as celebrities will be tagged as unoffensive, but “u are an idiot” is clearly offensive. Our goal is to build a prototype of online hate and abuse comment classifier which can used to classify hate and offensive comments so that it can be controlled and restricted from spreading hatred and cyber bullying.</a:t>
            </a:r>
            <a:endParaRPr lang="en-IN" sz="2000" dirty="0">
              <a:latin typeface="Century" panose="02040604050505020304" pitchFamily="18" charset="0"/>
            </a:endParaRPr>
          </a:p>
        </p:txBody>
      </p:sp>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425-56F5-4ED4-BC84-D0D948728B53}"/>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F0E5FD44-C34C-44B0-9780-EB76B2438FED}"/>
              </a:ext>
            </a:extLst>
          </p:cNvPr>
          <p:cNvSpPr>
            <a:spLocks noGrp="1"/>
          </p:cNvSpPr>
          <p:nvPr>
            <p:ph idx="1"/>
          </p:nvPr>
        </p:nvSpPr>
        <p:spPr>
          <a:xfrm>
            <a:off x="1522413" y="1700808"/>
            <a:ext cx="9829799" cy="4824536"/>
          </a:xfrm>
        </p:spPr>
        <p:txBody>
          <a:bodyPr>
            <a:noAutofit/>
          </a:bodyPr>
          <a:lstStyle/>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Calibri" panose="020F0502020204030204" pitchFamily="34" charset="0"/>
              </a:rPr>
              <a:t>As a first step I have imported required libraries and I have imported the dataset which was in csv format.</a:t>
            </a:r>
            <a:endParaRPr lang="en-IN" sz="2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gn="just">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Cleaned the data from junk values. Replace multiple spaces with single space So that it will be easy to classify it.</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am creating a function for feature engineering and making three different columns using </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comment_text</a:t>
            </a:r>
            <a:r>
              <a:rPr lang="en-IN" sz="2000" dirty="0">
                <a:effectLst/>
                <a:latin typeface="Century" panose="02040604050505020304" pitchFamily="18" charset="0"/>
                <a:ea typeface="Calibri" panose="020F0502020204030204" pitchFamily="34" charset="0"/>
                <a:cs typeface="Times New Roman" panose="02020603050405020304" pitchFamily="18" charset="0"/>
              </a:rPr>
              <a:t> column Length: indicating the length of the text. Exclamation: indicates whether ‘!’ is present in the text or not. Question: indicates whether ‘?’ is present in the text or not.</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By observing these comments we can say that we need to do lot of text processing as there are many words which are not important for prediction, as well as numbers and other stuff.</a:t>
            </a: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AA67E-7C9F-4E66-93A5-3B34B52D1366}"/>
              </a:ext>
            </a:extLst>
          </p:cNvPr>
          <p:cNvSpPr>
            <a:spLocks noGrp="1"/>
          </p:cNvSpPr>
          <p:nvPr>
            <p:ph type="title"/>
          </p:nvPr>
        </p:nvSpPr>
        <p:spPr>
          <a:xfrm>
            <a:off x="1522413" y="116632"/>
            <a:ext cx="9829799" cy="1584176"/>
          </a:xfrm>
        </p:spPr>
        <p:txBody>
          <a:bodyPr>
            <a:normAutofit/>
          </a:bodyPr>
          <a:lstStyle/>
          <a:p>
            <a:r>
              <a:rPr lang="en-IN" dirty="0"/>
              <a:t>Visualization:</a:t>
            </a:r>
          </a:p>
        </p:txBody>
      </p:sp>
      <p:pic>
        <p:nvPicPr>
          <p:cNvPr id="4" name="Picture 3">
            <a:extLst>
              <a:ext uri="{FF2B5EF4-FFF2-40B4-BE49-F238E27FC236}">
                <a16:creationId xmlns:a16="http://schemas.microsoft.com/office/drawing/2014/main" id="{D6613213-4DEA-4E87-B408-E8F839DCDF6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6060" y="2204864"/>
            <a:ext cx="5701324" cy="2648123"/>
          </a:xfrm>
          <a:prstGeom prst="rect">
            <a:avLst/>
          </a:prstGeom>
          <a:noFill/>
          <a:ln>
            <a:noFill/>
          </a:ln>
        </p:spPr>
      </p:pic>
      <p:sp>
        <p:nvSpPr>
          <p:cNvPr id="6" name="TextBox 5">
            <a:extLst>
              <a:ext uri="{FF2B5EF4-FFF2-40B4-BE49-F238E27FC236}">
                <a16:creationId xmlns:a16="http://schemas.microsoft.com/office/drawing/2014/main" id="{8FD2DF40-19D0-4FB0-A22F-07C102849CED}"/>
              </a:ext>
            </a:extLst>
          </p:cNvPr>
          <p:cNvSpPr txBox="1"/>
          <p:nvPr/>
        </p:nvSpPr>
        <p:spPr>
          <a:xfrm>
            <a:off x="1546302" y="5229200"/>
            <a:ext cx="9805910" cy="1015663"/>
          </a:xfrm>
          <a:prstGeom prst="rect">
            <a:avLst/>
          </a:prstGeom>
          <a:noFill/>
        </p:spPr>
        <p:txBody>
          <a:bodyPr wrap="square">
            <a:spAutoFit/>
          </a:bodyPr>
          <a:lstStyle/>
          <a:p>
            <a:pPr marL="285750" indent="-285750">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The above figure represents count plot for all our labels. Looking at this plot we can conclude that more number of comments has been labelled as malignant compared to others. Very less number of comments has been labelled as threat.</a:t>
            </a:r>
            <a:endParaRPr lang="en-IN" sz="2000" dirty="0">
              <a:latin typeface="Century" panose="02040604050505020304" pitchFamily="18" charset="0"/>
            </a:endParaRPr>
          </a:p>
        </p:txBody>
      </p:sp>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450</TotalTime>
  <Words>1649</Words>
  <Application>Microsoft Office PowerPoint</Application>
  <PresentationFormat>Custom</PresentationFormat>
  <Paragraphs>83</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Cambria</vt:lpstr>
      <vt:lpstr>Century</vt:lpstr>
      <vt:lpstr>Wingdings</vt:lpstr>
      <vt:lpstr>Currency Symbols 16x9</vt:lpstr>
      <vt:lpstr>Project Presentation On  “Malignant Comment Classifier”</vt:lpstr>
      <vt:lpstr>Agenda:</vt:lpstr>
      <vt:lpstr>Overview:</vt:lpstr>
      <vt:lpstr>Problem Statement:</vt:lpstr>
      <vt:lpstr>Problem Understanding:</vt:lpstr>
      <vt:lpstr>What is Malignant Comment?</vt:lpstr>
      <vt:lpstr>Importance of Malignant Comment Classifier.</vt:lpstr>
      <vt:lpstr>Exploratory Data Analysis:</vt:lpstr>
      <vt:lpstr>Visualization:</vt:lpstr>
      <vt:lpstr>Visualization:</vt:lpstr>
      <vt:lpstr>Vizualization:</vt:lpstr>
      <vt:lpstr>Analysis:</vt:lpstr>
      <vt:lpstr>Model Building:</vt:lpstr>
      <vt:lpstr>PowerPoint Presentation</vt:lpstr>
      <vt:lpstr>Hyper Parameter Tunning:</vt:lpstr>
      <vt:lpstr>Hyper Parameter Tunning:</vt:lpstr>
      <vt:lpstr>Saving the model and predictions for test dataset using saved model:</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Pooja gowda</cp:lastModifiedBy>
  <cp:revision>9</cp:revision>
  <dcterms:created xsi:type="dcterms:W3CDTF">2021-10-01T13:22:47Z</dcterms:created>
  <dcterms:modified xsi:type="dcterms:W3CDTF">2021-12-08T11:50:23Z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